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7" r:id="rId4"/>
    <p:sldId id="277" r:id="rId5"/>
    <p:sldId id="278" r:id="rId6"/>
    <p:sldId id="264" r:id="rId7"/>
    <p:sldId id="262" r:id="rId8"/>
    <p:sldId id="273" r:id="rId9"/>
    <p:sldId id="274" r:id="rId10"/>
    <p:sldId id="276" r:id="rId11"/>
    <p:sldId id="275" r:id="rId12"/>
    <p:sldId id="258" r:id="rId13"/>
    <p:sldId id="260" r:id="rId14"/>
    <p:sldId id="257" r:id="rId15"/>
    <p:sldId id="259" r:id="rId16"/>
    <p:sldId id="261" r:id="rId17"/>
    <p:sldId id="263" r:id="rId18"/>
    <p:sldId id="266" r:id="rId19"/>
    <p:sldId id="269" r:id="rId20"/>
    <p:sldId id="265" r:id="rId21"/>
    <p:sldId id="270" r:id="rId22"/>
    <p:sldId id="271" r:id="rId23"/>
    <p:sldId id="272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02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03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749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948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4887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2986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0908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6144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856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5601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7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36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0CC0E-63A7-40C8-9A01-3959BB99C74B}" type="datetimeFigureOut">
              <a:rPr lang="zh-TW" altLang="en-US" smtClean="0"/>
              <a:t>2018/11/15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811B6-F688-4090-B63F-453837DFCC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18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://codereview.stackexchange.com/questions/96717/simple-morse-code-interpret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://python.net/~eddy/study/crypt/morse.p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編碼與解碼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Coding and decoding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310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057" t="18626" b="13977"/>
          <a:stretch/>
        </p:blipFill>
        <p:spPr>
          <a:xfrm>
            <a:off x="527222" y="1136820"/>
            <a:ext cx="10948463" cy="476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5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8072" r="47194"/>
          <a:stretch/>
        </p:blipFill>
        <p:spPr>
          <a:xfrm>
            <a:off x="1192427" y="782593"/>
            <a:ext cx="8887426" cy="524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90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8729" y="271849"/>
            <a:ext cx="10515600" cy="858666"/>
          </a:xfrm>
        </p:spPr>
        <p:txBody>
          <a:bodyPr/>
          <a:lstStyle/>
          <a:p>
            <a:r>
              <a:rPr lang="en-US" altLang="zh-TW" dirty="0" smtClean="0"/>
              <a:t>Base 64</a:t>
            </a:r>
            <a:r>
              <a:rPr lang="zh-TW" altLang="en-US" dirty="0" smtClean="0"/>
              <a:t> 編碼</a:t>
            </a:r>
            <a:r>
              <a:rPr lang="en-US" altLang="zh-TW" dirty="0" smtClean="0"/>
              <a:t>:</a:t>
            </a:r>
            <a:r>
              <a:rPr lang="zh-TW" altLang="en-US" dirty="0" smtClean="0"/>
              <a:t>大小寫英文字母</a:t>
            </a:r>
            <a:r>
              <a:rPr lang="en-US" altLang="zh-TW" dirty="0" smtClean="0"/>
              <a:t>26*2+0~9+ +/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2416560" y="1773359"/>
          <a:ext cx="7358879" cy="4455870"/>
        </p:xfrm>
        <a:graphic>
          <a:graphicData uri="http://schemas.openxmlformats.org/drawingml/2006/table">
            <a:tbl>
              <a:tblPr/>
              <a:tblGrid>
                <a:gridCol w="668989"/>
                <a:gridCol w="668989"/>
                <a:gridCol w="668989"/>
                <a:gridCol w="668989"/>
                <a:gridCol w="668989"/>
                <a:gridCol w="668989"/>
                <a:gridCol w="668989"/>
                <a:gridCol w="668989"/>
                <a:gridCol w="668989"/>
                <a:gridCol w="668989"/>
                <a:gridCol w="668989"/>
              </a:tblGrid>
              <a:tr h="255961"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碼值</a:t>
                      </a:r>
                      <a:endParaRPr lang="zh-TW" altLang="en-US" sz="1300" dirty="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字元</a:t>
                      </a:r>
                      <a:endParaRPr lang="zh-TW" altLang="en-US" sz="1300" dirty="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17">
                  <a:txBody>
                    <a:bodyPr/>
                    <a:lstStyle/>
                    <a:p>
                      <a:r>
                        <a:rPr lang="zh-TW" altLang="en-US" sz="1300" dirty="0">
                          <a:effectLst/>
                        </a:rPr>
                        <a:t> 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碼值</a:t>
                      </a:r>
                      <a:endParaRPr lang="zh-TW" altLang="en-US" sz="1300" dirty="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字元</a:t>
                      </a:r>
                      <a:endParaRPr lang="zh-TW" altLang="en-US" sz="1300" dirty="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17">
                  <a:txBody>
                    <a:bodyPr/>
                    <a:lstStyle/>
                    <a:p>
                      <a:r>
                        <a:rPr lang="zh-TW" altLang="en-US" sz="1300" dirty="0">
                          <a:effectLst/>
                        </a:rPr>
                        <a:t> 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碼值</a:t>
                      </a:r>
                      <a:endParaRPr lang="zh-TW" altLang="en-US" sz="1300" dirty="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字元</a:t>
                      </a:r>
                      <a:endParaRPr lang="zh-TW" altLang="en-US" sz="130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17">
                  <a:txBody>
                    <a:bodyPr/>
                    <a:lstStyle/>
                    <a:p>
                      <a:r>
                        <a:rPr lang="zh-TW" altLang="en-US" sz="1300">
                          <a:effectLst/>
                        </a:rPr>
                        <a:t> 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碼值</a:t>
                      </a:r>
                      <a:endParaRPr lang="zh-TW" altLang="en-US" sz="130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smtClean="0">
                          <a:effectLst/>
                        </a:rPr>
                        <a:t>字元</a:t>
                      </a:r>
                      <a:endParaRPr lang="zh-TW" altLang="en-US" sz="1300">
                        <a:effectLst/>
                      </a:endParaRP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A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Q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g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 dirty="0">
                          <a:effectLst/>
                        </a:rPr>
                        <a:t>48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w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B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R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h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x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C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S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i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y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D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T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j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z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E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U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k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F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V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l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G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W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m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H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X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n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I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Y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o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J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Z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p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K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a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q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L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b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r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59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M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c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s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8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N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29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d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t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9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14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O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30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e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46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u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62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+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5961"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15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P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31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f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47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</a:rPr>
                        <a:t>v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300">
                          <a:effectLst/>
                        </a:rPr>
                        <a:t>63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300" dirty="0">
                          <a:effectLst/>
                        </a:rPr>
                        <a:t>/</a:t>
                      </a:r>
                    </a:p>
                  </a:txBody>
                  <a:tcPr marL="63990" marR="63990" marT="31995" marB="31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572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線上編碼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3118746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2124"/>
                <a:gridCol w="6493476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mtClean="0"/>
                        <a:t>線上加密解密</a:t>
                      </a:r>
                      <a:r>
                        <a:rPr lang="en-US" altLang="zh-CN" smtClean="0"/>
                        <a:t>(</a:t>
                      </a:r>
                      <a:r>
                        <a:rPr lang="zh-CN" altLang="en-US" smtClean="0"/>
                        <a:t>採用</a:t>
                      </a:r>
                      <a:r>
                        <a:rPr lang="en-US" altLang="zh-CN" smtClean="0"/>
                        <a:t>Crypto-JS</a:t>
                      </a:r>
                      <a:r>
                        <a:rPr lang="zh-CN" altLang="en-US" smtClean="0"/>
                        <a:t>實現</a:t>
                      </a:r>
                      <a:r>
                        <a:rPr lang="en-US" altLang="zh-CN" smtClean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http://tool.oschina.net/encrypt?type=3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將代碼以</a:t>
                      </a:r>
                      <a:r>
                        <a:rPr lang="en-US" altLang="zh-CN" dirty="0" smtClean="0"/>
                        <a:t>BASE64</a:t>
                      </a:r>
                      <a:r>
                        <a:rPr lang="zh-CN" altLang="en-US" dirty="0" smtClean="0"/>
                        <a:t>方式加密、解密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http://www1.tc711.com/tool/BASE64.htm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885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Man is distinguished, not only by his reason, but by this singular passion from other animals, which is a lust of the mind, that by a perseverance of delight in the continued and indefatigable generation of knowledge, exceeds the short vehemence of any carnal pleasure.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8434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http://tool.oschina.net/encrypt?type=3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415" t="6026" r="23030" b="9862"/>
          <a:stretch/>
        </p:blipFill>
        <p:spPr>
          <a:xfrm>
            <a:off x="2866768" y="1449860"/>
            <a:ext cx="6365331" cy="540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07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5076" y="225083"/>
            <a:ext cx="9747422" cy="895264"/>
          </a:xfrm>
        </p:spPr>
        <p:txBody>
          <a:bodyPr/>
          <a:lstStyle/>
          <a:p>
            <a:r>
              <a:rPr lang="en-US" altLang="zh-TW" dirty="0" smtClean="0"/>
              <a:t>http://www1.tc711.com/tool/BASE64.htm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159" t="6320" r="18006" b="8108"/>
          <a:stretch/>
        </p:blipFill>
        <p:spPr>
          <a:xfrm>
            <a:off x="2570206" y="1861750"/>
            <a:ext cx="6411954" cy="451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50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base64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131"/>
          <a:stretch/>
        </p:blipFill>
        <p:spPr>
          <a:xfrm>
            <a:off x="975510" y="1441622"/>
            <a:ext cx="9802004" cy="498389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22241" y="718708"/>
            <a:ext cx="45873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https://docs.python.org/2/library/base64.html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59646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&gt;&gt; import base64</a:t>
            </a:r>
          </a:p>
          <a:p>
            <a:r>
              <a:rPr lang="en-US" altLang="zh-TW" dirty="0" smtClean="0"/>
              <a:t>&gt;&gt;&gt; encoded = base64.b64encode('</a:t>
            </a:r>
            <a:r>
              <a:rPr lang="en-US" altLang="zh-TW" dirty="0" err="1" smtClean="0"/>
              <a:t>MyFirstCTF</a:t>
            </a:r>
            <a:r>
              <a:rPr lang="en-US" altLang="zh-TW" dirty="0" smtClean="0"/>
              <a:t>{</a:t>
            </a:r>
            <a:r>
              <a:rPr lang="zh-TW" altLang="en-US" dirty="0" smtClean="0"/>
              <a:t>超好玩</a:t>
            </a:r>
            <a:r>
              <a:rPr lang="en-US" altLang="zh-TW" dirty="0" smtClean="0"/>
              <a:t>}')</a:t>
            </a:r>
          </a:p>
          <a:p>
            <a:r>
              <a:rPr lang="en-US" altLang="zh-TW" dirty="0" smtClean="0"/>
              <a:t>&gt;&gt;&gt; encoded</a:t>
            </a:r>
          </a:p>
          <a:p>
            <a:r>
              <a:rPr lang="en-US" altLang="zh-TW" dirty="0" smtClean="0"/>
              <a:t>'ZGF0YSB0byBiZSBlbmNvZGVk'</a:t>
            </a:r>
          </a:p>
          <a:p>
            <a:r>
              <a:rPr lang="en-US" altLang="zh-TW" dirty="0" smtClean="0"/>
              <a:t>&gt;&gt;&gt; data = base64.b64decode(encoded)</a:t>
            </a:r>
          </a:p>
          <a:p>
            <a:r>
              <a:rPr lang="en-US" altLang="zh-TW" dirty="0" smtClean="0"/>
              <a:t>&gt;&gt;&gt; data</a:t>
            </a:r>
          </a:p>
          <a:p>
            <a:r>
              <a:rPr lang="en-US" altLang="zh-TW" dirty="0" smtClean="0"/>
              <a:t>'data to be encoded'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34665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&gt;&gt; import base64</a:t>
            </a:r>
          </a:p>
          <a:p>
            <a:r>
              <a:rPr lang="en-US" altLang="zh-TW" dirty="0" smtClean="0"/>
              <a:t>&gt;&gt;&gt; encoded = base64.b64encode('</a:t>
            </a:r>
            <a:r>
              <a:rPr lang="en-US" altLang="zh-TW" dirty="0" err="1" smtClean="0"/>
              <a:t>MyFirstCTF</a:t>
            </a:r>
            <a:r>
              <a:rPr lang="en-US" altLang="zh-TW" dirty="0" smtClean="0"/>
              <a:t>{Its </a:t>
            </a:r>
            <a:r>
              <a:rPr lang="en-US" altLang="zh-TW" dirty="0" err="1" smtClean="0"/>
              <a:t>FUn</a:t>
            </a:r>
            <a:r>
              <a:rPr lang="en-US" altLang="zh-TW" dirty="0" smtClean="0"/>
              <a:t>}')</a:t>
            </a:r>
          </a:p>
          <a:p>
            <a:r>
              <a:rPr lang="en-US" altLang="zh-TW" dirty="0" smtClean="0"/>
              <a:t>&gt;&gt;&gt; encoded</a:t>
            </a:r>
          </a:p>
          <a:p>
            <a:r>
              <a:rPr lang="en-US" altLang="zh-TW" dirty="0" smtClean="0"/>
              <a:t>'ZGF0YSB0byBiZSBlbmNvZGVk'</a:t>
            </a:r>
          </a:p>
          <a:p>
            <a:r>
              <a:rPr lang="en-US" altLang="zh-TW" dirty="0" smtClean="0"/>
              <a:t>&gt;&gt;&gt; data = base64.b64decode(encoded)</a:t>
            </a:r>
          </a:p>
          <a:p>
            <a:r>
              <a:rPr lang="en-US" altLang="zh-TW" dirty="0" smtClean="0"/>
              <a:t>&gt;&gt;&gt; data</a:t>
            </a:r>
          </a:p>
          <a:p>
            <a:r>
              <a:rPr lang="en-US" altLang="zh-TW" dirty="0" smtClean="0"/>
              <a:t>'data to be encoded'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1984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ASCII</a:t>
            </a:r>
            <a:r>
              <a:rPr lang="zh-TW" altLang="en-US" sz="6000" dirty="0" smtClean="0"/>
              <a:t> 編碼</a:t>
            </a:r>
            <a:endParaRPr lang="en-US" altLang="zh-TW" sz="6000" dirty="0" smtClean="0"/>
          </a:p>
        </p:txBody>
      </p:sp>
    </p:spTree>
    <p:extLst>
      <p:ext uri="{BB962C8B-B14F-4D97-AF65-F5344CB8AC3E}">
        <p14:creationId xmlns:p14="http://schemas.microsoft.com/office/powerpoint/2010/main" val="3213546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&gt;&gt; import base64</a:t>
            </a:r>
          </a:p>
          <a:p>
            <a:r>
              <a:rPr lang="en-US" altLang="zh-TW" dirty="0" smtClean="0"/>
              <a:t>&gt;&gt;&gt; encoded = base64.b64encode('data to be encoded')</a:t>
            </a:r>
          </a:p>
          <a:p>
            <a:r>
              <a:rPr lang="en-US" altLang="zh-TW" dirty="0" smtClean="0"/>
              <a:t>&gt;&gt;&gt; encoded</a:t>
            </a:r>
          </a:p>
          <a:p>
            <a:r>
              <a:rPr lang="en-US" altLang="zh-TW" dirty="0" smtClean="0"/>
              <a:t>'ZGF0YSB0byBiZSBlbmNvZGVk'</a:t>
            </a:r>
          </a:p>
          <a:p>
            <a:r>
              <a:rPr lang="en-US" altLang="zh-TW" dirty="0" smtClean="0"/>
              <a:t>&gt;&gt;&gt; data = base64.b64decode(encoded)</a:t>
            </a:r>
          </a:p>
          <a:p>
            <a:r>
              <a:rPr lang="en-US" altLang="zh-TW" dirty="0" smtClean="0"/>
              <a:t>&gt;&gt;&gt; data</a:t>
            </a:r>
          </a:p>
          <a:p>
            <a:r>
              <a:rPr lang="en-US" altLang="zh-TW" dirty="0" smtClean="0"/>
              <a:t>'data to be encoded'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34371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http://www.motobit.com/util/base64-decoder-encoder.asp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4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149" t="74127" r="67933" b="9433"/>
          <a:stretch/>
        </p:blipFill>
        <p:spPr>
          <a:xfrm>
            <a:off x="1013254" y="558504"/>
            <a:ext cx="9847374" cy="380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73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3149" r="30081"/>
          <a:stretch/>
        </p:blipFill>
        <p:spPr>
          <a:xfrm>
            <a:off x="838200" y="1266803"/>
            <a:ext cx="8005108" cy="437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48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89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750" t="6131" r="37695" b="6782"/>
          <a:stretch/>
        </p:blipFill>
        <p:spPr>
          <a:xfrm>
            <a:off x="609599" y="290984"/>
            <a:ext cx="6958671" cy="649287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132381" y="3269047"/>
            <a:ext cx="3479542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 smtClean="0"/>
              <a:t>http://python.jobbole.com/85602/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7991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8294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9600" dirty="0" smtClean="0"/>
              <a:t>CTF-MISC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00156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5652" y="286748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Base64</a:t>
            </a:r>
            <a:r>
              <a:rPr lang="zh-TW" altLang="en-US" dirty="0" smtClean="0"/>
              <a:t>編碼與解碼</a:t>
            </a:r>
            <a:r>
              <a:rPr lang="en-US" altLang="zh-TW" dirty="0" smtClean="0"/>
              <a:t>https://zh.wikipedia.org/wiki/Base64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394" t="10080" r="217" b="20072"/>
          <a:stretch/>
        </p:blipFill>
        <p:spPr>
          <a:xfrm>
            <a:off x="1079863" y="1673271"/>
            <a:ext cx="10189541" cy="46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79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</a:t>
            </a:r>
            <a: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dirty="0" smtClean="0"/>
              <a:t>的</a:t>
            </a:r>
            <a:r>
              <a:rPr lang="en-US" altLang="zh-TW" dirty="0" smtClean="0"/>
              <a:t>Base64</a:t>
            </a:r>
            <a:r>
              <a:rPr lang="zh-TW" altLang="en-US" dirty="0" smtClean="0"/>
              <a:t>編碼</a:t>
            </a:r>
            <a:r>
              <a:rPr lang="en-US" altLang="zh-TW" dirty="0" smtClean="0"/>
              <a:t>::</a:t>
            </a:r>
            <a:endParaRPr lang="zh-TW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內容版面配置區 3"/>
          <p:cNvPicPr>
            <a:picLocks noChangeAspect="1"/>
          </p:cNvPicPr>
          <p:nvPr/>
        </p:nvPicPr>
        <p:blipFill rotWithShape="1">
          <a:blip r:embed="rId2"/>
          <a:srcRect l="17803" t="29493" r="16719" b="57000"/>
          <a:stretch/>
        </p:blipFill>
        <p:spPr>
          <a:xfrm>
            <a:off x="529461" y="1894114"/>
            <a:ext cx="11133077" cy="124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30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9227" y="156119"/>
            <a:ext cx="11388635" cy="1507218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ASCII table , </a:t>
            </a:r>
            <a:r>
              <a:rPr lang="en-US" altLang="zh-TW" dirty="0" err="1" smtClean="0"/>
              <a:t>ascii</a:t>
            </a:r>
            <a:r>
              <a:rPr lang="en-US" altLang="zh-TW" dirty="0" smtClean="0"/>
              <a:t> codes :</a:t>
            </a:r>
            <a:br>
              <a:rPr lang="en-US" altLang="zh-TW" dirty="0" smtClean="0"/>
            </a:br>
            <a:r>
              <a:rPr lang="en-US" altLang="zh-TW" sz="2000" dirty="0" smtClean="0"/>
              <a:t>American Standard Code for Information Interchange</a:t>
            </a:r>
            <a:br>
              <a:rPr lang="en-US" altLang="zh-TW" sz="2000" dirty="0" smtClean="0"/>
            </a:br>
            <a:r>
              <a:rPr lang="en-US" altLang="zh-TW" sz="2000" dirty="0" smtClean="0"/>
              <a:t>The complete table of ASCII characters, letters, codes, symbols and sign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sz="3600" dirty="0" smtClean="0"/>
              <a:t>http://www.theasciicode.com.ar/</a:t>
            </a:r>
            <a:endParaRPr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223" t="23889" r="34500" b="21674"/>
          <a:stretch/>
        </p:blipFill>
        <p:spPr>
          <a:xfrm>
            <a:off x="3100252" y="1584961"/>
            <a:ext cx="7689668" cy="536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147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https://zh.wikipedia.org/wiki/ASCII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binary and various ASCII-encoded binary representations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9378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</a:t>
            </a:r>
            <a: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dirty="0" smtClean="0"/>
              <a:t>的</a:t>
            </a:r>
            <a:r>
              <a:rPr lang="en-US" altLang="zh-TW" dirty="0" smtClean="0"/>
              <a:t>Base64</a:t>
            </a:r>
            <a:r>
              <a:rPr lang="zh-TW" altLang="en-US" dirty="0" smtClean="0"/>
              <a:t>編碼</a:t>
            </a:r>
            <a:r>
              <a:rPr lang="en-US" altLang="zh-TW" dirty="0" smtClean="0"/>
              <a:t>::</a:t>
            </a:r>
            <a:endParaRPr lang="zh-TW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407"/>
          <a:stretch/>
        </p:blipFill>
        <p:spPr>
          <a:xfrm>
            <a:off x="838200" y="2059232"/>
            <a:ext cx="10515600" cy="172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5193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</a:t>
            </a:r>
            <a: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dirty="0" smtClean="0"/>
              <a:t>的</a:t>
            </a:r>
            <a:r>
              <a:rPr lang="en-US" altLang="zh-TW" dirty="0" smtClean="0"/>
              <a:t>Base64</a:t>
            </a:r>
            <a:r>
              <a:rPr lang="zh-TW" altLang="en-US" dirty="0" smtClean="0"/>
              <a:t>編碼</a:t>
            </a:r>
            <a:r>
              <a:rPr lang="en-US" altLang="zh-TW" dirty="0" smtClean="0"/>
              <a:t>::</a:t>
            </a:r>
            <a:endParaRPr lang="zh-TW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1309"/>
          <a:stretch/>
        </p:blipFill>
        <p:spPr>
          <a:xfrm>
            <a:off x="838200" y="1963438"/>
            <a:ext cx="10515600" cy="22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223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98269" y="356416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Base64</a:t>
            </a:r>
            <a:r>
              <a:rPr lang="zh-TW" altLang="en-US" dirty="0" smtClean="0"/>
              <a:t>索引表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768" t="10880" r="52060" b="13068"/>
          <a:stretch/>
        </p:blipFill>
        <p:spPr>
          <a:xfrm>
            <a:off x="5677988" y="112577"/>
            <a:ext cx="5364480" cy="666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300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</a:t>
            </a:r>
            <a: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dirty="0" smtClean="0"/>
              <a:t>的</a:t>
            </a:r>
            <a:r>
              <a:rPr lang="en-US" altLang="zh-TW" dirty="0" smtClean="0"/>
              <a:t>Base64</a:t>
            </a:r>
            <a:r>
              <a:rPr lang="zh-TW" altLang="en-US" dirty="0" smtClean="0"/>
              <a:t>編碼</a:t>
            </a:r>
            <a:r>
              <a:rPr lang="en-US" altLang="zh-TW" dirty="0" smtClean="0"/>
              <a:t>::</a:t>
            </a:r>
            <a:endParaRPr lang="zh-TW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485" y="2128901"/>
            <a:ext cx="10515600" cy="283909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20485" y="5113822"/>
            <a:ext cx="90829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 smtClean="0"/>
              <a:t>Base64</a:t>
            </a:r>
            <a:r>
              <a:rPr lang="zh-TW" altLang="en-US" sz="3200" dirty="0" smtClean="0"/>
              <a:t>演算法將三個字元</a:t>
            </a:r>
            <a:r>
              <a:rPr lang="en-US" altLang="zh-TW" sz="3200" dirty="0" smtClean="0"/>
              <a:t>(3*8)</a:t>
            </a:r>
            <a:r>
              <a:rPr lang="zh-TW" altLang="en-US" sz="3200" dirty="0" smtClean="0"/>
              <a:t>編碼為</a:t>
            </a:r>
            <a:r>
              <a:rPr lang="en-US" altLang="zh-TW" sz="3200" dirty="0" smtClean="0"/>
              <a:t>4</a:t>
            </a:r>
            <a:r>
              <a:rPr lang="zh-TW" altLang="en-US" sz="3200" dirty="0" smtClean="0"/>
              <a:t>個字元</a:t>
            </a:r>
            <a:r>
              <a:rPr lang="en-US" altLang="zh-TW" sz="3200" dirty="0" smtClean="0"/>
              <a:t>(4*6)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009398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5024" y="635725"/>
            <a:ext cx="3820886" cy="5828620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如果要編碼的位元組數不能被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整除，最後會多出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個或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個位元組，那麼可以使用下面的方法進行處理：</a:t>
            </a:r>
            <a:endParaRPr lang="en-US" altLang="zh-TW" sz="2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先使用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位元組值在末尾補足，使其能夠被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整除，然後再進行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base64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的編碼。</a:t>
            </a:r>
            <a:endParaRPr lang="en-US" altLang="zh-TW" sz="2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在編碼後的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base64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文字後加上一個或兩個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'='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號，代表補足的位元組數。</a:t>
            </a:r>
            <a:endParaRPr lang="en-US" altLang="zh-TW" sz="2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也就是說，當最後剩餘一個八位位元組（一個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byte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）時，最後一個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位的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base64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位元組塊有四位是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值，最後附加上兩個等號；如果最後剩餘兩個八位位元組（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個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byte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）時，最後一個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位的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位元組塊有兩位是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值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b="48001"/>
          <a:stretch/>
        </p:blipFill>
        <p:spPr>
          <a:xfrm>
            <a:off x="4461656" y="1311439"/>
            <a:ext cx="7372893" cy="151884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47676"/>
          <a:stretch/>
        </p:blipFill>
        <p:spPr>
          <a:xfrm>
            <a:off x="4461655" y="3550035"/>
            <a:ext cx="7372893" cy="152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460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81148" y="372810"/>
            <a:ext cx="4726577" cy="840810"/>
          </a:xfrm>
        </p:spPr>
        <p:txBody>
          <a:bodyPr/>
          <a:lstStyle/>
          <a:p>
            <a:r>
              <a:rPr lang="en-US" altLang="zh-TW" dirty="0" smtClean="0"/>
              <a:t>Base64</a:t>
            </a:r>
            <a:r>
              <a:rPr lang="zh-TW" altLang="en-US" dirty="0" smtClean="0"/>
              <a:t>編碼與解碼</a:t>
            </a:r>
            <a:endParaRPr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1068977" y="2648633"/>
            <a:ext cx="9932126" cy="30903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altLang="zh-TW" sz="3200" dirty="0" smtClean="0"/>
              <a:t>import </a:t>
            </a:r>
            <a:r>
              <a:rPr lang="pt-BR" altLang="zh-TW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base64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altLang="zh-TW" sz="3200" dirty="0" smtClean="0"/>
              <a:t>s = ‘</a:t>
            </a:r>
            <a:r>
              <a:rPr lang="en-US" altLang="zh-TW" sz="3200" dirty="0" err="1" smtClean="0"/>
              <a:t>FunnyCTF</a:t>
            </a:r>
            <a:r>
              <a:rPr lang="en-US" altLang="zh-TW" sz="3200" dirty="0" smtClean="0"/>
              <a:t>{BasE64 encoding is </a:t>
            </a:r>
            <a:r>
              <a:rPr lang="en-US" altLang="zh-TW" sz="3200" dirty="0" err="1" smtClean="0"/>
              <a:t>fufufufun</a:t>
            </a:r>
            <a:r>
              <a:rPr lang="en-US" altLang="zh-TW" sz="3200" dirty="0" smtClean="0"/>
              <a:t>!}</a:t>
            </a:r>
            <a:r>
              <a:rPr lang="pt-BR" altLang="zh-TW" sz="3200" dirty="0" smtClean="0"/>
              <a:t>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altLang="zh-TW" sz="3200" dirty="0" smtClean="0"/>
              <a:t>a = base64.</a:t>
            </a:r>
            <a:r>
              <a:rPr lang="pt-BR" altLang="zh-TW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b64</a:t>
            </a:r>
            <a:r>
              <a:rPr lang="pt-BR" altLang="zh-TW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</a:t>
            </a:r>
            <a:r>
              <a:rPr lang="pt-BR" altLang="zh-TW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r>
              <a:rPr lang="pt-BR" altLang="zh-TW" sz="3200" dirty="0" smtClean="0"/>
              <a:t>(s)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altLang="zh-TW" sz="3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altLang="zh-TW" sz="3200" dirty="0" smtClean="0"/>
              <a:t>print base64.</a:t>
            </a:r>
            <a:r>
              <a:rPr lang="pt-BR" altLang="zh-TW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b64</a:t>
            </a:r>
            <a:r>
              <a:rPr lang="pt-BR" altLang="zh-TW" sz="32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</a:t>
            </a:r>
            <a:r>
              <a:rPr lang="pt-BR" altLang="zh-TW" sz="3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r>
              <a:rPr lang="pt-BR" altLang="zh-TW" sz="3200" dirty="0" smtClean="0"/>
              <a:t>(a)</a:t>
            </a:r>
            <a:endParaRPr lang="zh-TW" altLang="en-US" sz="3200" dirty="0"/>
          </a:p>
        </p:txBody>
      </p:sp>
      <p:sp>
        <p:nvSpPr>
          <p:cNvPr id="6" name="矩形 5"/>
          <p:cNvSpPr/>
          <p:nvPr/>
        </p:nvSpPr>
        <p:spPr>
          <a:xfrm>
            <a:off x="2392448" y="2178369"/>
            <a:ext cx="4376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善用</a:t>
            </a:r>
            <a:r>
              <a:rPr lang="en-US" altLang="zh-TW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《</a:t>
            </a:r>
            <a:r>
              <a:rPr lang="zh-TW" alt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標準函數庫</a:t>
            </a:r>
            <a:r>
              <a:rPr lang="en-US" altLang="zh-TW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》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的模組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內建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不用安裝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向下箭號 6"/>
          <p:cNvSpPr/>
          <p:nvPr/>
        </p:nvSpPr>
        <p:spPr>
          <a:xfrm>
            <a:off x="1193074" y="1558835"/>
            <a:ext cx="879565" cy="108979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載入</a:t>
            </a:r>
          </a:p>
        </p:txBody>
      </p:sp>
      <p:cxnSp>
        <p:nvCxnSpPr>
          <p:cNvPr id="9" name="直線單箭頭接點 8"/>
          <p:cNvCxnSpPr/>
          <p:nvPr/>
        </p:nvCxnSpPr>
        <p:spPr>
          <a:xfrm flipH="1">
            <a:off x="5364481" y="4040777"/>
            <a:ext cx="3187336" cy="6754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H="1">
            <a:off x="5717178" y="5167808"/>
            <a:ext cx="3187336" cy="6754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8551817" y="3627621"/>
            <a:ext cx="1107996" cy="646331"/>
          </a:xfrm>
          <a:prstGeom prst="rect">
            <a:avLst/>
          </a:prstGeom>
          <a:solidFill>
            <a:srgbClr val="7030A0"/>
          </a:solidFill>
        </p:spPr>
        <p:txBody>
          <a:bodyPr wrap="none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編碼</a:t>
            </a:r>
            <a:endParaRPr lang="zh-TW" alt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904514" y="4844642"/>
            <a:ext cx="1107996" cy="646331"/>
          </a:xfrm>
          <a:prstGeom prst="rect">
            <a:avLst/>
          </a:prstGeom>
          <a:solidFill>
            <a:srgbClr val="7030A0"/>
          </a:solidFill>
        </p:spPr>
        <p:txBody>
          <a:bodyPr wrap="none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解碼</a:t>
            </a:r>
            <a:endParaRPr lang="zh-TW" alt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24463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83981" y="652508"/>
            <a:ext cx="11022874" cy="1325563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https://github.com/ctfs/write-ups-2016/tree/master/angstromctf-2016/crypto/what-the-hex-15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93" t="29693" r="9672" b="30280"/>
          <a:stretch/>
        </p:blipFill>
        <p:spPr>
          <a:xfrm>
            <a:off x="437037" y="2490650"/>
            <a:ext cx="10916763" cy="27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783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Follow ME!!!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568"/>
          <a:stretch/>
        </p:blipFill>
        <p:spPr>
          <a:xfrm>
            <a:off x="594360" y="2503540"/>
            <a:ext cx="11158777" cy="30014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94360" y="1729729"/>
            <a:ext cx="31069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 smtClean="0"/>
              <a:t>Decode using hex</a:t>
            </a:r>
            <a:endParaRPr lang="zh-TW" altLang="en-US" sz="3200" dirty="0"/>
          </a:p>
        </p:txBody>
      </p:sp>
      <p:sp>
        <p:nvSpPr>
          <p:cNvPr id="6" name="矩形 5"/>
          <p:cNvSpPr/>
          <p:nvPr/>
        </p:nvSpPr>
        <p:spPr>
          <a:xfrm>
            <a:off x="5226597" y="544677"/>
            <a:ext cx="29049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import base64</a:t>
            </a:r>
            <a:endParaRPr lang="en-US" altLang="zh-TW" sz="3600" dirty="0"/>
          </a:p>
        </p:txBody>
      </p:sp>
      <p:sp>
        <p:nvSpPr>
          <p:cNvPr id="7" name="矩形 6"/>
          <p:cNvSpPr/>
          <p:nvPr/>
        </p:nvSpPr>
        <p:spPr>
          <a:xfrm>
            <a:off x="4995285" y="1406564"/>
            <a:ext cx="6757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‘6236343a20615735305a584a755a58526659323975646d567963326c76626c3930623239736331397962324e72’.decode(“hex”)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45952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Follow ME!!!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568"/>
          <a:stretch/>
        </p:blipFill>
        <p:spPr>
          <a:xfrm>
            <a:off x="594360" y="2503540"/>
            <a:ext cx="11158777" cy="30014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94360" y="1729729"/>
            <a:ext cx="31069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 smtClean="0"/>
              <a:t>Decode using hex</a:t>
            </a:r>
            <a:endParaRPr lang="zh-TW" altLang="en-US" sz="3200" dirty="0"/>
          </a:p>
        </p:txBody>
      </p:sp>
      <p:sp>
        <p:nvSpPr>
          <p:cNvPr id="6" name="矩形 5"/>
          <p:cNvSpPr/>
          <p:nvPr/>
        </p:nvSpPr>
        <p:spPr>
          <a:xfrm>
            <a:off x="5226597" y="544677"/>
            <a:ext cx="29049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import base64</a:t>
            </a:r>
            <a:endParaRPr lang="en-US" altLang="zh-TW" sz="3600" dirty="0"/>
          </a:p>
        </p:txBody>
      </p:sp>
      <p:sp>
        <p:nvSpPr>
          <p:cNvPr id="7" name="矩形 6"/>
          <p:cNvSpPr/>
          <p:nvPr/>
        </p:nvSpPr>
        <p:spPr>
          <a:xfrm>
            <a:off x="4995285" y="1406564"/>
            <a:ext cx="6757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‘6236343a20615735305a584a755a58526659323975646d567963326c76626c3930623239736331397962324e72’.decode(“hex”)</a:t>
            </a:r>
            <a:endParaRPr lang="zh-TW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2147830" y="4843152"/>
          <a:ext cx="509233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24"/>
                <a:gridCol w="1207600"/>
                <a:gridCol w="1837508"/>
                <a:gridCol w="1733006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ASCII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十六進位表達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98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62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6*16+2=98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54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36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3*16+6=54</a:t>
                      </a:r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8688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610"/>
          <a:stretch/>
        </p:blipFill>
        <p:spPr>
          <a:xfrm>
            <a:off x="421276" y="2040776"/>
            <a:ext cx="11190277" cy="304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86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http://zeping.blog.51cto.com/6140112/1261876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619" t="17679" r="6828" b="10191"/>
          <a:stretch/>
        </p:blipFill>
        <p:spPr>
          <a:xfrm>
            <a:off x="2347783" y="1293340"/>
            <a:ext cx="8194943" cy="481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020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404" y="1930559"/>
            <a:ext cx="10766396" cy="356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3849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771" y="304800"/>
            <a:ext cx="8027126" cy="715328"/>
          </a:xfrm>
        </p:spPr>
        <p:txBody>
          <a:bodyPr/>
          <a:lstStyle/>
          <a:p>
            <a:r>
              <a:rPr lang="zh-TW" altLang="en-US" dirty="0" smtClean="0"/>
              <a:t>另一種解法</a:t>
            </a:r>
            <a:r>
              <a:rPr lang="en-US" altLang="zh-TW" dirty="0" smtClean="0"/>
              <a:t>:</a:t>
            </a:r>
            <a:r>
              <a:rPr lang="zh-TW" altLang="en-US" dirty="0" smtClean="0"/>
              <a:t> 使用 </a:t>
            </a:r>
            <a:r>
              <a:rPr lang="en-US" altLang="zh-TW" dirty="0" err="1" smtClean="0"/>
              <a:t>linux</a:t>
            </a:r>
            <a:r>
              <a:rPr lang="zh-TW" altLang="en-US" dirty="0" smtClean="0"/>
              <a:t> 指令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57349" y="1589806"/>
            <a:ext cx="10909663" cy="569232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pt-BR" altLang="zh-TW" dirty="0" smtClean="0"/>
              <a:t>echo </a:t>
            </a:r>
            <a:r>
              <a:rPr lang="pt-BR" altLang="zh-TW" sz="12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"6236343a20615735305a584a755a58526659323975646d567963326c76626c3930623239736331397962324e72" </a:t>
            </a:r>
            <a:r>
              <a:rPr lang="pt-BR" altLang="zh-TW" dirty="0" smtClean="0"/>
              <a:t>| </a:t>
            </a:r>
            <a:r>
              <a:rPr lang="pt-BR" altLang="zh-TW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xxd</a:t>
            </a:r>
            <a:r>
              <a:rPr lang="pt-BR" altLang="zh-TW" dirty="0" smtClean="0"/>
              <a:t> -r -p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65823" y="3154037"/>
            <a:ext cx="8126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 smtClean="0"/>
              <a:t>'b64: aW50ZXJuZXRfY29udmVyc2lvbl90b29sc19yb2Nr'</a:t>
            </a:r>
            <a:endParaRPr lang="zh-TW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731518" y="4664668"/>
            <a:ext cx="8943703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2400" dirty="0" smtClean="0"/>
              <a:t>$ echo aW50ZXJuZXRfY29udmVyc2lvbl90b29sc19yb2Nr | </a:t>
            </a:r>
            <a:r>
              <a:rPr lang="en-US" altLang="zh-TW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base64</a:t>
            </a:r>
            <a:r>
              <a:rPr lang="en-US" altLang="zh-TW" sz="2400" dirty="0" smtClean="0"/>
              <a:t> -d</a:t>
            </a:r>
            <a:endParaRPr lang="zh-TW" altLang="en-US" sz="2400" dirty="0"/>
          </a:p>
        </p:txBody>
      </p:sp>
      <p:sp>
        <p:nvSpPr>
          <p:cNvPr id="6" name="向下箭號 5"/>
          <p:cNvSpPr/>
          <p:nvPr/>
        </p:nvSpPr>
        <p:spPr>
          <a:xfrm>
            <a:off x="4171405" y="2430805"/>
            <a:ext cx="687977" cy="5757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下箭號 6"/>
          <p:cNvSpPr/>
          <p:nvPr/>
        </p:nvSpPr>
        <p:spPr>
          <a:xfrm>
            <a:off x="4228010" y="3883077"/>
            <a:ext cx="687977" cy="5757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8366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2880" y="365125"/>
            <a:ext cx="11170920" cy="1325563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方法三</a:t>
            </a:r>
            <a:r>
              <a:rPr lang="en-US" altLang="zh-TW" dirty="0" smtClean="0"/>
              <a:t>:</a:t>
            </a:r>
            <a:r>
              <a:rPr lang="zh-TW" altLang="en-US" dirty="0" smtClean="0"/>
              <a:t>使用線上工具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sz="3600" dirty="0" smtClean="0"/>
              <a:t>http://www.convertstring.com/EncodeDecode/HexDecode</a:t>
            </a:r>
            <a:endParaRPr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573" t="13682" r="41436" b="17672"/>
          <a:stretch/>
        </p:blipFill>
        <p:spPr>
          <a:xfrm>
            <a:off x="6035039" y="1628503"/>
            <a:ext cx="4833258" cy="4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687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726" y="217078"/>
            <a:ext cx="10515600" cy="1325563"/>
          </a:xfrm>
        </p:spPr>
        <p:txBody>
          <a:bodyPr/>
          <a:lstStyle/>
          <a:p>
            <a:r>
              <a:rPr lang="zh-TW" altLang="en-US" dirty="0" smtClean="0"/>
              <a:t>方法三</a:t>
            </a:r>
            <a:r>
              <a:rPr lang="en-US" altLang="zh-TW" dirty="0" smtClean="0"/>
              <a:t>:</a:t>
            </a:r>
            <a:r>
              <a:rPr lang="zh-TW" altLang="en-US" dirty="0" smtClean="0"/>
              <a:t>使用線上工具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https://www.base64decode.org/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873" t="7278" r="44580" b="30079"/>
          <a:stretch/>
        </p:blipFill>
        <p:spPr>
          <a:xfrm>
            <a:off x="5704115" y="1481681"/>
            <a:ext cx="4850674" cy="521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899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DNA</a:t>
            </a:r>
            <a:r>
              <a:rPr lang="zh-TW" altLang="en-US" sz="6000" dirty="0" smtClean="0"/>
              <a:t> 編碼</a:t>
            </a:r>
            <a:endParaRPr lang="en-US" altLang="zh-TW" sz="6000" dirty="0" smtClean="0"/>
          </a:p>
        </p:txBody>
      </p:sp>
    </p:spTree>
    <p:extLst>
      <p:ext uri="{BB962C8B-B14F-4D97-AF65-F5344CB8AC3E}">
        <p14:creationId xmlns:p14="http://schemas.microsoft.com/office/powerpoint/2010/main" val="9527868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67749" y="192947"/>
            <a:ext cx="4211972" cy="709176"/>
          </a:xfrm>
        </p:spPr>
        <p:txBody>
          <a:bodyPr/>
          <a:lstStyle/>
          <a:p>
            <a:r>
              <a:rPr lang="en-US" altLang="zh-TW" dirty="0" smtClean="0"/>
              <a:t>DNA</a:t>
            </a:r>
            <a:r>
              <a:rPr lang="zh-TW" altLang="en-US" dirty="0" smtClean="0"/>
              <a:t>編碼與解碼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75164" y="1710296"/>
            <a:ext cx="11090189" cy="2491002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The flag is a plaintext.</a:t>
            </a:r>
          </a:p>
          <a:p>
            <a:pPr marL="0" indent="0">
              <a:buNone/>
            </a:pPr>
            <a:r>
              <a:rPr lang="en-US" altLang="zh-TW" sz="1800" dirty="0" err="1"/>
              <a:t>Ciphertext</a:t>
            </a:r>
            <a:r>
              <a:rPr lang="en-US" altLang="zh-TW" sz="1800" dirty="0"/>
              <a:t>: GGTTCAATGGGCTTGTCAATGGTTCGCATATCCATGGGCACGGTTCGCGGCTCA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Hint1: Change space to _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375164" y="809876"/>
            <a:ext cx="2956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Qiwi</a:t>
            </a:r>
            <a:r>
              <a:rPr lang="en-US" altLang="zh-TW" dirty="0"/>
              <a:t> </a:t>
            </a:r>
            <a:r>
              <a:rPr lang="en-US" altLang="zh-TW" dirty="0" err="1"/>
              <a:t>Infosec</a:t>
            </a:r>
            <a:r>
              <a:rPr lang="en-US" altLang="zh-TW" dirty="0"/>
              <a:t> CTF 2016 : 3-100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815546" y="52971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https://github.com/USCGA/writeups/tree/master/online_ctfs/qiwi_infosec_ctf_2016/crypto_100_3_COMPLETE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6301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" y="321276"/>
            <a:ext cx="11683314" cy="776288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https://github.com/USCGA/writeups/tree/master/online_ctfs/qiwi_infosec_ctf_2016/crypto_100_3_COMPLETE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zh-TW" dirty="0"/>
              <a:t>mapping = </a:t>
            </a:r>
            <a:r>
              <a:rPr lang="en-US" altLang="zh-TW" dirty="0" smtClean="0"/>
              <a:t>{-----------------}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err="1" smtClean="0"/>
              <a:t>def</a:t>
            </a:r>
            <a:r>
              <a:rPr lang="en-US" altLang="zh-TW" dirty="0" smtClean="0"/>
              <a:t> </a:t>
            </a:r>
            <a:r>
              <a:rPr lang="en-US" altLang="zh-TW" dirty="0" err="1"/>
              <a:t>decode_dna</a:t>
            </a:r>
            <a:r>
              <a:rPr lang="en-US" altLang="zh-TW" dirty="0"/>
              <a:t>( string ):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pieces = []</a:t>
            </a:r>
          </a:p>
          <a:p>
            <a:pPr marL="0" indent="0">
              <a:buNone/>
            </a:pPr>
            <a:r>
              <a:rPr lang="en-US" altLang="zh-TW" dirty="0"/>
              <a:t>	for </a:t>
            </a:r>
            <a:r>
              <a:rPr lang="en-US" altLang="zh-TW" dirty="0" err="1"/>
              <a:t>i</a:t>
            </a:r>
            <a:r>
              <a:rPr lang="en-US" altLang="zh-TW" dirty="0"/>
              <a:t> in range( 0, </a:t>
            </a:r>
            <a:r>
              <a:rPr lang="en-US" altLang="zh-TW" dirty="0" err="1"/>
              <a:t>len</a:t>
            </a:r>
            <a:r>
              <a:rPr lang="en-US" altLang="zh-TW" dirty="0"/>
              <a:t>(string), 3 ):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sz="4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piece =  string[i:i+3]</a:t>
            </a:r>
          </a:p>
          <a:p>
            <a:pPr marL="0" indent="0">
              <a:buNone/>
            </a:pPr>
            <a:r>
              <a:rPr lang="en-US" altLang="zh-TW" dirty="0"/>
              <a:t>		# </a:t>
            </a:r>
            <a:r>
              <a:rPr lang="en-US" altLang="zh-TW" dirty="0" err="1"/>
              <a:t>pieces.append</a:t>
            </a:r>
            <a:r>
              <a:rPr lang="en-US" altLang="zh-TW" dirty="0"/>
              <a:t>()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 err="1"/>
              <a:t>pieces.append</a:t>
            </a:r>
            <a:r>
              <a:rPr lang="en-US" altLang="zh-TW" dirty="0"/>
              <a:t>( mapping[piece] 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return "".join(pieces)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string = 'GGTTCAATGGGCTTGTCAATGGTTCGCATATCCATGGGCACGGTTCGCGGCTCA'	</a:t>
            </a:r>
          </a:p>
          <a:p>
            <a:pPr marL="0" indent="0">
              <a:buNone/>
            </a:pPr>
            <a:r>
              <a:rPr lang="en-US" altLang="zh-TW" dirty="0"/>
              <a:t>print </a:t>
            </a:r>
            <a:r>
              <a:rPr lang="en-US" altLang="zh-TW" dirty="0" err="1"/>
              <a:t>decode_dna</a:t>
            </a:r>
            <a:r>
              <a:rPr lang="en-US" altLang="zh-TW" dirty="0"/>
              <a:t>(string)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7992758" y="4142258"/>
            <a:ext cx="2269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FRIEDRICH_MIESCHER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33553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3126" y="1825625"/>
            <a:ext cx="57657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073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600" dirty="0" smtClean="0"/>
              <a:t>使用</a:t>
            </a:r>
            <a:r>
              <a:rPr lang="en-US" altLang="zh-TW" sz="6600" dirty="0" smtClean="0"/>
              <a:t>Python</a:t>
            </a:r>
            <a:r>
              <a:rPr lang="zh-TW" altLang="en-US" sz="6600" dirty="0" smtClean="0"/>
              <a:t>解</a:t>
            </a:r>
            <a:r>
              <a:rPr lang="zh-TW" altLang="en-US" sz="6600" dirty="0" smtClean="0">
                <a:solidFill>
                  <a:srgbClr val="FFFF00"/>
                </a:solidFill>
              </a:rPr>
              <a:t>編碼</a:t>
            </a:r>
            <a:r>
              <a:rPr lang="zh-TW" altLang="en-US" sz="6600" dirty="0" smtClean="0"/>
              <a:t>問題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6389008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9978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https://github.com/ctfs/write-ups-2017/tree/master/alexctf-2017/cryptography/cr1-ultracoded-50</a:t>
            </a:r>
            <a:endParaRPr lang="zh-TW" altLang="en-US" sz="24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16" t="6509" r="4571" b="27608"/>
          <a:stretch/>
        </p:blipFill>
        <p:spPr>
          <a:xfrm>
            <a:off x="930875" y="1812323"/>
            <a:ext cx="10532123" cy="403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28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http://love-python.blogspot.tw/2008/04/convert-text-to-ascii-and-ascii-to-text.html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646"/>
          <a:stretch/>
        </p:blipFill>
        <p:spPr>
          <a:xfrm>
            <a:off x="838200" y="1787610"/>
            <a:ext cx="9287589" cy="464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104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查看</a:t>
            </a:r>
            <a:r>
              <a:rPr lang="en-US" altLang="zh-TW" dirty="0" err="1" smtClean="0"/>
              <a:t>zero_one</a:t>
            </a:r>
            <a:r>
              <a:rPr lang="zh-TW" altLang="en-US" dirty="0" smtClean="0"/>
              <a:t>檔案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>
                <a:sym typeface="Wingdings" panose="05000000000000000000" pitchFamily="2" charset="2"/>
              </a:rPr>
              <a:t></a:t>
            </a:r>
            <a:r>
              <a:rPr lang="zh-TW" altLang="en-US" dirty="0" smtClean="0">
                <a:sym typeface="Wingdings" panose="05000000000000000000" pitchFamily="2" charset="2"/>
              </a:rPr>
              <a:t>看到一堆</a:t>
            </a:r>
            <a:r>
              <a:rPr lang="en-US" altLang="zh-TW" dirty="0" smtClean="0">
                <a:sym typeface="Wingdings" panose="05000000000000000000" pitchFamily="2" charset="2"/>
              </a:rPr>
              <a:t>zero one zero one </a:t>
            </a:r>
            <a:r>
              <a:rPr lang="zh-TW" altLang="en-US" dirty="0" smtClean="0">
                <a:sym typeface="Wingdings" panose="05000000000000000000" pitchFamily="2" charset="2"/>
              </a:rPr>
              <a:t>的字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1542" y="1809149"/>
            <a:ext cx="80332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746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http://fadec0d3.blogspot.tw/2017/02/alexctf-2017-crypto.html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22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267" y="365125"/>
            <a:ext cx="9971686" cy="606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1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7012" y="1977231"/>
            <a:ext cx="6657975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5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1423" y="758031"/>
            <a:ext cx="8711645" cy="529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0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9088" y="1178161"/>
            <a:ext cx="6657975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0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解摩斯密碼</a:t>
            </a:r>
            <a:r>
              <a:rPr lang="en-US" altLang="zh-TW" dirty="0" smtClean="0"/>
              <a:t>:</a:t>
            </a:r>
            <a:br>
              <a:rPr lang="en-US" altLang="zh-TW" dirty="0" smtClean="0"/>
            </a:br>
            <a:r>
              <a:rPr lang="en-US" altLang="zh-TW" dirty="0" smtClean="0"/>
              <a:t>http://morsecode.scphillips.com/translator.html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440" t="6131" r="24158" b="13408"/>
          <a:stretch/>
        </p:blipFill>
        <p:spPr>
          <a:xfrm>
            <a:off x="2734962" y="1622855"/>
            <a:ext cx="5863634" cy="487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9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7454" y="249795"/>
            <a:ext cx="10515600" cy="466897"/>
          </a:xfrm>
        </p:spPr>
        <p:txBody>
          <a:bodyPr>
            <a:normAutofit/>
          </a:bodyPr>
          <a:lstStyle/>
          <a:p>
            <a:r>
              <a:rPr lang="en-US" altLang="zh-TW" sz="2000" dirty="0" smtClean="0"/>
              <a:t>https://neolex.tuxfamily.org/2017/02/06/alexctf-ultracoded-crypto50/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7454" y="945999"/>
            <a:ext cx="5925065" cy="466396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dirty="0" smtClean="0"/>
              <a:t>#!/</a:t>
            </a:r>
            <a:r>
              <a:rPr lang="en-US" altLang="zh-TW" dirty="0" err="1" smtClean="0"/>
              <a:t>usr</a:t>
            </a:r>
            <a:r>
              <a:rPr lang="en-US" altLang="zh-TW" dirty="0" smtClean="0"/>
              <a:t>/bin/</a:t>
            </a:r>
            <a:r>
              <a:rPr lang="en-US" altLang="zh-TW" dirty="0" err="1" smtClean="0"/>
              <a:t>env</a:t>
            </a:r>
            <a:r>
              <a:rPr lang="en-US" altLang="zh-TW" dirty="0" smtClean="0"/>
              <a:t> python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import </a:t>
            </a:r>
            <a:r>
              <a:rPr lang="en-US" altLang="zh-TW" dirty="0" err="1" smtClean="0"/>
              <a:t>binascii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import base64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with open('./</a:t>
            </a:r>
            <a:r>
              <a:rPr lang="en-US" altLang="zh-TW" dirty="0" err="1" smtClean="0"/>
              <a:t>zero_one</a:t>
            </a:r>
            <a:r>
              <a:rPr lang="en-US" altLang="zh-TW" dirty="0" smtClean="0"/>
              <a:t>', 'r') as </a:t>
            </a:r>
            <a:r>
              <a:rPr lang="en-US" altLang="zh-TW" dirty="0" err="1" smtClean="0"/>
              <a:t>content_file</a:t>
            </a:r>
            <a:r>
              <a:rPr lang="en-US" altLang="zh-TW" dirty="0" smtClean="0"/>
              <a:t>:</a:t>
            </a:r>
          </a:p>
          <a:p>
            <a:pPr marL="0" indent="0">
              <a:buNone/>
            </a:pPr>
            <a:r>
              <a:rPr lang="en-US" altLang="zh-TW" dirty="0" smtClean="0"/>
              <a:t>    </a:t>
            </a:r>
            <a:r>
              <a:rPr lang="en-US" altLang="zh-TW" dirty="0" err="1" smtClean="0"/>
              <a:t>bin_text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content_file.read</a:t>
            </a:r>
            <a:r>
              <a:rPr lang="en-US" altLang="zh-TW" dirty="0" smtClean="0"/>
              <a:t>()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 smtClean="0"/>
              <a:t>bin_text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bin_text.replace</a:t>
            </a:r>
            <a:r>
              <a:rPr lang="en-US" altLang="zh-TW" dirty="0" smtClean="0"/>
              <a:t>("ZERO","0")</a:t>
            </a:r>
          </a:p>
          <a:p>
            <a:pPr marL="0" indent="0">
              <a:buNone/>
            </a:pPr>
            <a:r>
              <a:rPr lang="en-US" altLang="zh-TW" dirty="0" err="1" smtClean="0"/>
              <a:t>bin_text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bin_text.replace</a:t>
            </a:r>
            <a:r>
              <a:rPr lang="en-US" altLang="zh-TW" dirty="0" smtClean="0"/>
              <a:t>("ONE","1")</a:t>
            </a:r>
          </a:p>
          <a:p>
            <a:pPr marL="0" indent="0">
              <a:buNone/>
            </a:pPr>
            <a:r>
              <a:rPr lang="en-US" altLang="zh-TW" dirty="0" err="1" smtClean="0"/>
              <a:t>bin_text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bin_text.replace</a:t>
            </a:r>
            <a:r>
              <a:rPr lang="en-US" altLang="zh-TW" dirty="0" smtClean="0"/>
              <a:t>(" ","")</a:t>
            </a:r>
          </a:p>
          <a:p>
            <a:pPr marL="0" indent="0">
              <a:buNone/>
            </a:pPr>
            <a:r>
              <a:rPr lang="en-US" altLang="zh-TW" dirty="0" err="1" smtClean="0"/>
              <a:t>bin_text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bin_text.strip</a:t>
            </a:r>
            <a:r>
              <a:rPr lang="en-US" altLang="zh-TW" dirty="0" smtClean="0"/>
              <a:t>()</a:t>
            </a:r>
          </a:p>
          <a:p>
            <a:pPr marL="0" indent="0">
              <a:buNone/>
            </a:pPr>
            <a:r>
              <a:rPr lang="en-US" altLang="zh-TW" dirty="0" smtClean="0"/>
              <a:t>print("</a:t>
            </a:r>
            <a:r>
              <a:rPr lang="en-US" altLang="zh-TW" dirty="0" err="1" smtClean="0"/>
              <a:t>Binaire</a:t>
            </a:r>
            <a:r>
              <a:rPr lang="en-US" altLang="zh-TW" dirty="0" smtClean="0"/>
              <a:t> : "+ </a:t>
            </a:r>
            <a:r>
              <a:rPr lang="en-US" altLang="zh-TW" dirty="0" err="1" smtClean="0"/>
              <a:t>bin_text</a:t>
            </a:r>
            <a:r>
              <a:rPr lang="en-US" altLang="zh-TW" dirty="0" smtClean="0"/>
              <a:t>)</a:t>
            </a:r>
          </a:p>
          <a:p>
            <a:pPr marL="0" indent="0">
              <a:buNone/>
            </a:pPr>
            <a:r>
              <a:rPr lang="en-US" altLang="zh-TW" dirty="0" smtClean="0"/>
              <a:t>b64 = ''.join(</a:t>
            </a:r>
            <a:r>
              <a:rPr lang="en-US" altLang="zh-TW" dirty="0" err="1" smtClean="0"/>
              <a:t>chr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int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bin_text</a:t>
            </a:r>
            <a:r>
              <a:rPr lang="en-US" altLang="zh-TW" dirty="0" smtClean="0"/>
              <a:t>[i:i+8], 2)) for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in range(0, </a:t>
            </a:r>
            <a:r>
              <a:rPr lang="en-US" altLang="zh-TW" dirty="0" err="1" smtClean="0"/>
              <a:t>len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bin_text</a:t>
            </a:r>
            <a:r>
              <a:rPr lang="en-US" altLang="zh-TW" dirty="0" smtClean="0"/>
              <a:t>), 8))</a:t>
            </a:r>
          </a:p>
          <a:p>
            <a:pPr marL="0" indent="0">
              <a:buNone/>
            </a:pPr>
            <a:r>
              <a:rPr lang="en-US" altLang="zh-TW" dirty="0" smtClean="0"/>
              <a:t>print("Base 64 : "+ b64)</a:t>
            </a:r>
          </a:p>
          <a:p>
            <a:pPr marL="0" indent="0">
              <a:buNone/>
            </a:pPr>
            <a:r>
              <a:rPr lang="en-US" altLang="zh-TW" dirty="0" smtClean="0"/>
              <a:t>print("</a:t>
            </a:r>
            <a:r>
              <a:rPr lang="en-US" altLang="zh-TW" dirty="0" err="1" smtClean="0"/>
              <a:t>morse</a:t>
            </a:r>
            <a:r>
              <a:rPr lang="en-US" altLang="zh-TW" dirty="0" smtClean="0"/>
              <a:t> : " + base64.b64decode(b64).decode('utf-8'))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135" y="1503531"/>
            <a:ext cx="5362575" cy="374564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84378" y="5969289"/>
            <a:ext cx="10536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Python</a:t>
            </a:r>
            <a:r>
              <a:rPr lang="zh-TW" altLang="en-US" dirty="0" smtClean="0"/>
              <a:t>解</a:t>
            </a:r>
            <a:r>
              <a:rPr lang="en-US" altLang="zh-TW" dirty="0" smtClean="0"/>
              <a:t>Morse </a:t>
            </a:r>
            <a:r>
              <a:rPr lang="en-US" altLang="zh-TW" dirty="0" err="1" smtClean="0"/>
              <a:t>code</a:t>
            </a:r>
            <a:r>
              <a:rPr lang="en-US" altLang="zh-TW" dirty="0" err="1" smtClean="0">
                <a:sym typeface="Wingdings" panose="05000000000000000000" pitchFamily="2" charset="2"/>
              </a:rPr>
              <a:t>http</a:t>
            </a:r>
            <a:r>
              <a:rPr lang="en-US" altLang="zh-TW" dirty="0" smtClean="0">
                <a:sym typeface="Wingdings" panose="05000000000000000000" pitchFamily="2" charset="2"/>
              </a:rPr>
              <a:t>://code.activestate.com/recipes/578407-simple-morse-code-translator-in-python/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3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996495" y="1652255"/>
            <a:ext cx="5898161" cy="3989381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=</a:t>
            </a:r>
            <a:r>
              <a:rPr lang="en-US" altLang="zh-TW" dirty="0" smtClean="0"/>
              <a:t> { …….}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 smtClean="0"/>
              <a:t>def</a:t>
            </a:r>
            <a:r>
              <a:rPr lang="en-US" altLang="zh-TW" dirty="0" smtClean="0"/>
              <a:t> main():	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   </a:t>
            </a:r>
            <a:r>
              <a:rPr lang="en-US" altLang="zh-TW" dirty="0" err="1" smtClean="0"/>
              <a:t>msg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raw_input</a:t>
            </a:r>
            <a:r>
              <a:rPr lang="en-US" altLang="zh-TW" dirty="0" smtClean="0"/>
              <a:t>('MESSAGE: ')	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   for char in </a:t>
            </a:r>
            <a:r>
              <a:rPr lang="en-US" altLang="zh-TW" dirty="0" err="1" smtClean="0"/>
              <a:t>msg</a:t>
            </a:r>
            <a:r>
              <a:rPr lang="en-US" altLang="zh-TW" dirty="0" smtClean="0"/>
              <a:t>: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          print CODE[</a:t>
            </a:r>
            <a:r>
              <a:rPr lang="en-US" altLang="zh-TW" dirty="0" err="1" smtClean="0"/>
              <a:t>char.upper</a:t>
            </a:r>
            <a:r>
              <a:rPr lang="en-US" altLang="zh-TW" dirty="0" smtClean="0"/>
              <a:t>()],</a:t>
            </a:r>
          </a:p>
          <a:p>
            <a:pPr marL="0" indent="0">
              <a:buNone/>
            </a:pPr>
            <a:r>
              <a:rPr lang="en-US" altLang="zh-TW" dirty="0" smtClean="0"/>
              <a:t>	</a:t>
            </a:r>
          </a:p>
          <a:p>
            <a:pPr marL="0" indent="0">
              <a:buNone/>
            </a:pPr>
            <a:r>
              <a:rPr lang="en-US" altLang="zh-TW" dirty="0" smtClean="0"/>
              <a:t>if __name__ == "__main__":</a:t>
            </a:r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       main()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699673" y="1523288"/>
            <a:ext cx="3789950" cy="42473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= </a:t>
            </a:r>
            <a:r>
              <a:rPr lang="en-US" altLang="zh-TW" dirty="0" smtClean="0"/>
              <a:t>{'A': '.-',     'B': '-...',   'C': '-.-.', </a:t>
            </a:r>
          </a:p>
          <a:p>
            <a:r>
              <a:rPr lang="en-US" altLang="zh-TW" dirty="0" smtClean="0"/>
              <a:t>        'D': '-..',    'E': '.',      'F': '..-.',</a:t>
            </a:r>
          </a:p>
          <a:p>
            <a:r>
              <a:rPr lang="en-US" altLang="zh-TW" dirty="0" smtClean="0"/>
              <a:t>        'G': '--.',    'H': '....',   'I': '..',</a:t>
            </a:r>
          </a:p>
          <a:p>
            <a:r>
              <a:rPr lang="en-US" altLang="zh-TW" dirty="0" smtClean="0"/>
              <a:t>        'J': '.---',   'K': '-.-',    'L': '.-..',</a:t>
            </a:r>
          </a:p>
          <a:p>
            <a:r>
              <a:rPr lang="en-US" altLang="zh-TW" dirty="0" smtClean="0"/>
              <a:t>        'M': '--',     'N': '-.',     'O': '---',</a:t>
            </a:r>
          </a:p>
          <a:p>
            <a:r>
              <a:rPr lang="en-US" altLang="zh-TW" dirty="0" smtClean="0"/>
              <a:t>        'P': '.--.',   'Q': '--.-',   'R': '.-.',</a:t>
            </a:r>
          </a:p>
          <a:p>
            <a:r>
              <a:rPr lang="en-US" altLang="zh-TW" dirty="0" smtClean="0"/>
              <a:t>     	'S': '...',    'T': '-',      'U': '..-',</a:t>
            </a:r>
          </a:p>
          <a:p>
            <a:r>
              <a:rPr lang="en-US" altLang="zh-TW" dirty="0" smtClean="0"/>
              <a:t>        'V': '...-',   'W': '.--',    'X': '-..-',</a:t>
            </a:r>
          </a:p>
          <a:p>
            <a:r>
              <a:rPr lang="en-US" altLang="zh-TW" dirty="0" smtClean="0"/>
              <a:t>        'Y': '-.--',   'Z': '--..',</a:t>
            </a:r>
          </a:p>
          <a:p>
            <a:r>
              <a:rPr lang="en-US" altLang="zh-TW" dirty="0" smtClean="0"/>
              <a:t>        </a:t>
            </a:r>
          </a:p>
          <a:p>
            <a:r>
              <a:rPr lang="en-US" altLang="zh-TW" dirty="0" smtClean="0"/>
              <a:t>        '0': '-----',  '1': '.----',  '2': '..---',</a:t>
            </a:r>
          </a:p>
          <a:p>
            <a:r>
              <a:rPr lang="en-US" altLang="zh-TW" dirty="0" smtClean="0"/>
              <a:t>        '3': '...--',  '4': '....-',  '5': '.....',</a:t>
            </a:r>
          </a:p>
          <a:p>
            <a:r>
              <a:rPr lang="en-US" altLang="zh-TW" dirty="0" smtClean="0"/>
              <a:t>        '6': '-....',  '7': '--...',  '8': '---..',</a:t>
            </a:r>
          </a:p>
          <a:p>
            <a:r>
              <a:rPr lang="en-US" altLang="zh-TW" dirty="0" smtClean="0"/>
              <a:t>        '9': '----.' </a:t>
            </a:r>
          </a:p>
          <a:p>
            <a:r>
              <a:rPr lang="en-US" altLang="zh-TW" dirty="0" smtClean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134351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http://codereview.stackexchange.com/questions/96717/simple-morse-code-interpreter</a:t>
            </a:r>
            <a:endParaRPr lang="en-US" altLang="zh-TW" dirty="0" smtClean="0"/>
          </a:p>
          <a:p>
            <a:r>
              <a:rPr lang="en-US" altLang="zh-TW" dirty="0" smtClean="0"/>
              <a:t>http://stackoverflow.com/questions/29587620/morse-code-to-alphanumeric-python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107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Base 64 </a:t>
            </a:r>
            <a:r>
              <a:rPr lang="zh-TW" altLang="en-US" sz="6000" dirty="0" smtClean="0"/>
              <a:t>編碼</a:t>
            </a:r>
            <a:endParaRPr lang="en-US" altLang="zh-TW" sz="6000" dirty="0" smtClean="0"/>
          </a:p>
          <a:p>
            <a:pPr algn="ctr"/>
            <a:r>
              <a:rPr lang="en-US" altLang="zh-TW" sz="6000" dirty="0" smtClean="0"/>
              <a:t>Base16  Base32</a:t>
            </a:r>
          </a:p>
          <a:p>
            <a:pPr algn="ctr"/>
            <a:r>
              <a:rPr lang="en-US" altLang="zh-TW" sz="6000" dirty="0" smtClean="0"/>
              <a:t>Data Coding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2915434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rse_co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11" y="660701"/>
            <a:ext cx="4638847" cy="597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5568474" y="660701"/>
            <a:ext cx="2142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Morse Code Encoder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931410" y="1333156"/>
            <a:ext cx="5222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http://www.101computing.net/morse-code-encoder/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546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http://python.net/~eddy/study/crypt/morse.py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寫一隻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程式去讀取檔案</a:t>
            </a:r>
            <a:r>
              <a:rPr lang="en-US" altLang="zh-TW" dirty="0" smtClean="0"/>
              <a:t>,</a:t>
            </a:r>
          </a:p>
          <a:p>
            <a:r>
              <a:rPr lang="zh-TW" altLang="en-US" dirty="0" smtClean="0"/>
              <a:t>再呼叫</a:t>
            </a:r>
            <a:r>
              <a:rPr lang="en-US" altLang="zh-TW" dirty="0" smtClean="0"/>
              <a:t>morse.py</a:t>
            </a:r>
            <a:r>
              <a:rPr lang="zh-TW" altLang="en-US" dirty="0" smtClean="0"/>
              <a:t>去把</a:t>
            </a:r>
            <a:r>
              <a:rPr lang="en-US" altLang="zh-TW" dirty="0" err="1" smtClean="0"/>
              <a:t>morse</a:t>
            </a:r>
            <a:r>
              <a:rPr lang="en-US" altLang="zh-TW" dirty="0" smtClean="0"/>
              <a:t> code</a:t>
            </a:r>
            <a:r>
              <a:rPr lang="zh-TW" altLang="en-US" dirty="0" smtClean="0"/>
              <a:t>轉成英文字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4845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Base64</a:t>
            </a:r>
            <a:r>
              <a:rPr lang="zh-CN" altLang="en-US" dirty="0" smtClean="0"/>
              <a:t>編碼要求把</a:t>
            </a:r>
            <a:r>
              <a:rPr lang="en-US" altLang="zh-CN" dirty="0" smtClean="0"/>
              <a:t>3</a:t>
            </a:r>
            <a:r>
              <a:rPr lang="zh-CN" altLang="en-US" dirty="0" smtClean="0"/>
              <a:t>個</a:t>
            </a:r>
            <a:r>
              <a:rPr lang="en-US" altLang="zh-CN" dirty="0" smtClean="0"/>
              <a:t>8</a:t>
            </a:r>
            <a:r>
              <a:rPr lang="zh-CN" altLang="en-US" dirty="0" smtClean="0"/>
              <a:t>位元位元組（</a:t>
            </a:r>
            <a:r>
              <a:rPr lang="en-US" altLang="zh-CN" dirty="0" smtClean="0"/>
              <a:t>3*8=24</a:t>
            </a:r>
            <a:r>
              <a:rPr lang="zh-CN" altLang="en-US" dirty="0" smtClean="0"/>
              <a:t>）轉化為</a:t>
            </a:r>
            <a:r>
              <a:rPr lang="en-US" altLang="zh-CN" dirty="0" smtClean="0"/>
              <a:t>4</a:t>
            </a:r>
            <a:r>
              <a:rPr lang="zh-CN" altLang="en-US" dirty="0" smtClean="0"/>
              <a:t>個</a:t>
            </a:r>
            <a:r>
              <a:rPr lang="en-US" altLang="zh-CN" dirty="0" smtClean="0"/>
              <a:t>6</a:t>
            </a:r>
            <a:r>
              <a:rPr lang="zh-CN" altLang="en-US" dirty="0" smtClean="0"/>
              <a:t>位元的位元組（</a:t>
            </a:r>
            <a:r>
              <a:rPr lang="en-US" altLang="zh-CN" dirty="0" smtClean="0"/>
              <a:t>4*6=24</a:t>
            </a:r>
            <a:r>
              <a:rPr lang="zh-CN" altLang="en-US" dirty="0" smtClean="0"/>
              <a:t>），之後在</a:t>
            </a:r>
            <a:r>
              <a:rPr lang="en-US" altLang="zh-CN" dirty="0" smtClean="0"/>
              <a:t>6</a:t>
            </a:r>
            <a:r>
              <a:rPr lang="zh-CN" altLang="en-US" dirty="0" smtClean="0"/>
              <a:t>位的前面補兩個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，形成</a:t>
            </a:r>
            <a:r>
              <a:rPr lang="en-US" altLang="zh-CN" dirty="0" smtClean="0"/>
              <a:t>8</a:t>
            </a:r>
            <a:r>
              <a:rPr lang="zh-CN" altLang="en-US" dirty="0" smtClean="0"/>
              <a:t>位元一個位元組的形式。 如果剩下的字元不足</a:t>
            </a:r>
            <a:r>
              <a:rPr lang="en-US" altLang="zh-CN" dirty="0" smtClean="0"/>
              <a:t>3</a:t>
            </a:r>
            <a:r>
              <a:rPr lang="zh-CN" altLang="en-US" dirty="0" smtClean="0"/>
              <a:t>個位元組，則用</a:t>
            </a:r>
            <a:r>
              <a:rPr lang="en-US" altLang="zh-CN" dirty="0" smtClean="0"/>
              <a:t>0</a:t>
            </a:r>
            <a:r>
              <a:rPr lang="zh-CN" altLang="en-US" dirty="0" smtClean="0"/>
              <a:t>填充，輸出字元使用</a:t>
            </a:r>
            <a:r>
              <a:rPr lang="en-US" altLang="zh-CN" dirty="0" smtClean="0"/>
              <a:t>'='</a:t>
            </a:r>
            <a:r>
              <a:rPr lang="zh-CN" altLang="en-US" dirty="0" smtClean="0"/>
              <a:t>，因此編碼後輸出的文本末尾可能會出現</a:t>
            </a:r>
            <a:r>
              <a:rPr lang="en-US" altLang="zh-CN" dirty="0" smtClean="0"/>
              <a:t>1</a:t>
            </a:r>
            <a:r>
              <a:rPr lang="zh-CN" altLang="en-US" dirty="0" smtClean="0"/>
              <a:t>或</a:t>
            </a:r>
            <a:r>
              <a:rPr lang="en-US" altLang="zh-CN" dirty="0" smtClean="0"/>
              <a:t>2</a:t>
            </a:r>
            <a:r>
              <a:rPr lang="zh-CN" altLang="en-US" dirty="0" smtClean="0"/>
              <a:t>個</a:t>
            </a:r>
            <a:r>
              <a:rPr lang="en-US" altLang="zh-CN" dirty="0" smtClean="0"/>
              <a:t>'='</a:t>
            </a:r>
            <a:r>
              <a:rPr lang="zh-CN" altLang="en-US" dirty="0" smtClean="0"/>
              <a:t>。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　　為了保證所輸出的編碼位元可讀字元，</a:t>
            </a:r>
            <a:r>
              <a:rPr lang="en-US" altLang="zh-CN" dirty="0" smtClean="0"/>
              <a:t>Base64</a:t>
            </a:r>
            <a:r>
              <a:rPr lang="zh-CN" altLang="en-US" dirty="0" smtClean="0"/>
              <a:t>制定了一個編碼表，以便進行統一轉換。編碼表的大小為</a:t>
            </a:r>
            <a:r>
              <a:rPr lang="en-US" altLang="zh-CN" dirty="0" smtClean="0"/>
              <a:t>2^6=64</a:t>
            </a:r>
            <a:r>
              <a:rPr lang="zh-CN" altLang="en-US" dirty="0" smtClean="0"/>
              <a:t>，這也是</a:t>
            </a:r>
            <a:r>
              <a:rPr lang="en-US" altLang="zh-CN" dirty="0" smtClean="0"/>
              <a:t>Base64</a:t>
            </a:r>
            <a:r>
              <a:rPr lang="zh-CN" altLang="en-US" dirty="0" smtClean="0"/>
              <a:t>名稱的由來。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421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775" t="35097" r="23850" b="27986"/>
          <a:stretch/>
        </p:blipFill>
        <p:spPr>
          <a:xfrm>
            <a:off x="609600" y="1690688"/>
            <a:ext cx="11099120" cy="373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282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2047" r="45109"/>
          <a:stretch/>
        </p:blipFill>
        <p:spPr>
          <a:xfrm>
            <a:off x="1015325" y="1622853"/>
            <a:ext cx="9459566" cy="43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07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3742</TotalTime>
  <Words>1054</Words>
  <Application>Microsoft Office PowerPoint</Application>
  <PresentationFormat>寬螢幕</PresentationFormat>
  <Paragraphs>315</Paragraphs>
  <Slides>61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61</vt:i4>
      </vt:variant>
    </vt:vector>
  </HeadingPairs>
  <TitlesOfParts>
    <vt:vector size="69" baseType="lpstr">
      <vt:lpstr>宋体</vt:lpstr>
      <vt:lpstr>新細明體</vt:lpstr>
      <vt:lpstr>標楷體</vt:lpstr>
      <vt:lpstr>Arial</vt:lpstr>
      <vt:lpstr>Calibri</vt:lpstr>
      <vt:lpstr>Calibri Light</vt:lpstr>
      <vt:lpstr>Wingdings</vt:lpstr>
      <vt:lpstr>Office 佈景主題</vt:lpstr>
      <vt:lpstr>編碼與解碼</vt:lpstr>
      <vt:lpstr>PowerPoint 簡報</vt:lpstr>
      <vt:lpstr>https://zh.wikipedia.org/wiki/ASCII</vt:lpstr>
      <vt:lpstr>http://zeping.blog.51cto.com/6140112/1261876</vt:lpstr>
      <vt:lpstr>http://love-python.blogspot.tw/2008/04/convert-text-to-ascii-and-ascii-to-text.html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Base 64 編碼:大小寫英文字母26*2+0~9+ +/</vt:lpstr>
      <vt:lpstr>線上編碼</vt:lpstr>
      <vt:lpstr>PowerPoint 簡報</vt:lpstr>
      <vt:lpstr>http://tool.oschina.net/encrypt?type=3</vt:lpstr>
      <vt:lpstr>http://www1.tc711.com/tool/BASE64.htm</vt:lpstr>
      <vt:lpstr>base64</vt:lpstr>
      <vt:lpstr>PowerPoint 簡報</vt:lpstr>
      <vt:lpstr>PowerPoint 簡報</vt:lpstr>
      <vt:lpstr>PowerPoint 簡報</vt:lpstr>
      <vt:lpstr>http://www.motobit.com/util/base64-decoder-encoder.asp</vt:lpstr>
      <vt:lpstr>PowerPoint 簡報</vt:lpstr>
      <vt:lpstr>PowerPoint 簡報</vt:lpstr>
      <vt:lpstr>PowerPoint 簡報</vt:lpstr>
      <vt:lpstr>PowerPoint 簡報</vt:lpstr>
      <vt:lpstr>PowerPoint 簡報</vt:lpstr>
      <vt:lpstr>Base64編碼與解碼https://zh.wikipedia.org/wiki/Base64</vt:lpstr>
      <vt:lpstr>Man 的Base64編碼::</vt:lpstr>
      <vt:lpstr>ASCII table , ascii codes : American Standard Code for Information Interchange The complete table of ASCII characters, letters, codes, symbols and sign http://www.theasciicode.com.ar/</vt:lpstr>
      <vt:lpstr>Man 的Base64編碼::</vt:lpstr>
      <vt:lpstr>Man 的Base64編碼::</vt:lpstr>
      <vt:lpstr>Base64索引表</vt:lpstr>
      <vt:lpstr>Man 的Base64編碼::</vt:lpstr>
      <vt:lpstr>PowerPoint 簡報</vt:lpstr>
      <vt:lpstr>Base64編碼與解碼</vt:lpstr>
      <vt:lpstr>https://github.com/ctfs/write-ups-2016/tree/master/angstromctf-2016/crypto/what-the-hex-15</vt:lpstr>
      <vt:lpstr>Follow ME!!!</vt:lpstr>
      <vt:lpstr>Follow ME!!!</vt:lpstr>
      <vt:lpstr>PowerPoint 簡報</vt:lpstr>
      <vt:lpstr>PowerPoint 簡報</vt:lpstr>
      <vt:lpstr>另一種解法: 使用 linux 指令</vt:lpstr>
      <vt:lpstr>方法三:使用線上工具 http://www.convertstring.com/EncodeDecode/HexDecode</vt:lpstr>
      <vt:lpstr>方法三:使用線上工具 https://www.base64decode.org/</vt:lpstr>
      <vt:lpstr>PowerPoint 簡報</vt:lpstr>
      <vt:lpstr>DNA編碼與解碼</vt:lpstr>
      <vt:lpstr>https://github.com/USCGA/writeups/tree/master/online_ctfs/qiwi_infosec_ctf_2016/crypto_100_3_COMPLETE</vt:lpstr>
      <vt:lpstr>PowerPoint 簡報</vt:lpstr>
      <vt:lpstr>PowerPoint 簡報</vt:lpstr>
      <vt:lpstr>https://github.com/ctfs/write-ups-2017/tree/master/alexctf-2017/cryptography/cr1-ultracoded-50</vt:lpstr>
      <vt:lpstr>查看zero_one檔案 看到一堆zero one zero one 的字</vt:lpstr>
      <vt:lpstr>PowerPoint 簡報</vt:lpstr>
      <vt:lpstr>PowerPoint 簡報</vt:lpstr>
      <vt:lpstr>PowerPoint 簡報</vt:lpstr>
      <vt:lpstr>PowerPoint 簡報</vt:lpstr>
      <vt:lpstr>PowerPoint 簡報</vt:lpstr>
      <vt:lpstr>解摩斯密碼: http://morsecode.scphillips.com/translator.html</vt:lpstr>
      <vt:lpstr>https://neolex.tuxfamily.org/2017/02/06/alexctf-ultracoded-crypto50/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ksu</dc:creator>
  <cp:lastModifiedBy>BREAKALLCTF{Letmeseesee}</cp:lastModifiedBy>
  <cp:revision>15</cp:revision>
  <dcterms:created xsi:type="dcterms:W3CDTF">2017-04-20T19:02:01Z</dcterms:created>
  <dcterms:modified xsi:type="dcterms:W3CDTF">2018-11-15T03:50:25Z</dcterms:modified>
</cp:coreProperties>
</file>